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layfair Display"/>
      <p:regular r:id="rId16"/>
      <p:bold r:id="rId17"/>
      <p:italic r:id="rId18"/>
      <p:boldItalic r:id="rId19"/>
    </p:embeddedFont>
    <p:embeddedFont>
      <p:font typeface="Montserrat"/>
      <p:regular r:id="rId20"/>
      <p:bold r:id="rId21"/>
      <p:italic r:id="rId22"/>
      <p:boldItalic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Oswald-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bold.fntdata"/><Relationship Id="rId16" Type="http://schemas.openxmlformats.org/officeDocument/2006/relationships/font" Target="fonts/PlayfairDisplay-regular.fntdata"/><Relationship Id="rId19" Type="http://schemas.openxmlformats.org/officeDocument/2006/relationships/font" Target="fonts/PlayfairDisplay-boldItalic.fntdata"/><Relationship Id="rId18" Type="http://schemas.openxmlformats.org/officeDocument/2006/relationships/font" Target="fonts/PlayfairDispl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13f54a48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13f54a48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a13f54a48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a13f54a48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13f54a48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13f54a48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13f54a48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13f54a48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13f54a48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13f54a48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13f54a48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13f54a48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13f54a48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13f54a48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13f54a48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13f54a48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77c0275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77c0275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www.usenix.org/legacy/event/bsdcon02/full_papers/gerbarg/gerbarg_html/" TargetMode="External"/><Relationship Id="rId4" Type="http://schemas.openxmlformats.org/officeDocument/2006/relationships/hyperlink" Target="http://www.sciencedirect.com/science/article/pii/S266628172030253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t>A Technical Comparison Between Windows and MacOS Operating Systems</a:t>
            </a:r>
            <a:endParaRPr sz="3900"/>
          </a:p>
        </p:txBody>
      </p:sp>
      <p:sp>
        <p:nvSpPr>
          <p:cNvPr id="59" name="Google Shape;59;p13"/>
          <p:cNvSpPr txBox="1"/>
          <p:nvPr>
            <p:ph idx="1" type="subTitle"/>
          </p:nvPr>
        </p:nvSpPr>
        <p:spPr>
          <a:xfrm>
            <a:off x="344250" y="3550650"/>
            <a:ext cx="8455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p>
          <a:p>
            <a:pPr indent="0" lvl="0" marL="0" rtl="0" algn="ctr">
              <a:spcBef>
                <a:spcPts val="0"/>
              </a:spcBef>
              <a:spcAft>
                <a:spcPts val="0"/>
              </a:spcAft>
              <a:buNone/>
            </a:pPr>
            <a:r>
              <a:rPr lang="en" sz="2300"/>
              <a:t>By </a:t>
            </a:r>
            <a:r>
              <a:rPr lang="en" sz="2300"/>
              <a:t>Chowdhury Jawaad and Muhammad Choudhury</a:t>
            </a:r>
            <a:endParaRPr sz="23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126" name="Shape 126"/>
        <p:cNvGrpSpPr/>
        <p:nvPr/>
      </p:nvGrpSpPr>
      <p:grpSpPr>
        <a:xfrm>
          <a:off x="0" y="0"/>
          <a:ext cx="0" cy="0"/>
          <a:chOff x="0" y="0"/>
          <a:chExt cx="0" cy="0"/>
        </a:xfrm>
      </p:grpSpPr>
      <p:sp>
        <p:nvSpPr>
          <p:cNvPr id="127" name="Google Shape;127;p22"/>
          <p:cNvSpPr txBox="1"/>
          <p:nvPr>
            <p:ph type="ctrTitle"/>
          </p:nvPr>
        </p:nvSpPr>
        <p:spPr>
          <a:xfrm>
            <a:off x="344250" y="120350"/>
            <a:ext cx="845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Thank You For Listening!</a:t>
            </a:r>
            <a:endParaRPr sz="2200"/>
          </a:p>
        </p:txBody>
      </p:sp>
      <p:pic>
        <p:nvPicPr>
          <p:cNvPr id="128" name="Google Shape;128;p22"/>
          <p:cNvPicPr preferRelativeResize="0"/>
          <p:nvPr/>
        </p:nvPicPr>
        <p:blipFill>
          <a:blip r:embed="rId3">
            <a:alphaModFix/>
          </a:blip>
          <a:stretch>
            <a:fillRect/>
          </a:stretch>
        </p:blipFill>
        <p:spPr>
          <a:xfrm>
            <a:off x="1465913" y="1264725"/>
            <a:ext cx="6212184" cy="3696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63" name="Shape 63"/>
        <p:cNvGrpSpPr/>
        <p:nvPr/>
      </p:nvGrpSpPr>
      <p:grpSpPr>
        <a:xfrm>
          <a:off x="0" y="0"/>
          <a:ext cx="0" cy="0"/>
          <a:chOff x="0" y="0"/>
          <a:chExt cx="0" cy="0"/>
        </a:xfrm>
      </p:grpSpPr>
      <p:sp>
        <p:nvSpPr>
          <p:cNvPr id="64" name="Google Shape;64;p14"/>
          <p:cNvSpPr txBox="1"/>
          <p:nvPr>
            <p:ph type="ctrTitle"/>
          </p:nvPr>
        </p:nvSpPr>
        <p:spPr>
          <a:xfrm>
            <a:off x="344250" y="120350"/>
            <a:ext cx="845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Introduction of</a:t>
            </a:r>
            <a:r>
              <a:rPr lang="en" sz="2200"/>
              <a:t> Windows and MacOS Operating Systems</a:t>
            </a:r>
            <a:endParaRPr sz="2200"/>
          </a:p>
        </p:txBody>
      </p:sp>
      <p:sp>
        <p:nvSpPr>
          <p:cNvPr id="65" name="Google Shape;65;p14"/>
          <p:cNvSpPr txBox="1"/>
          <p:nvPr>
            <p:ph idx="1" type="subTitle"/>
          </p:nvPr>
        </p:nvSpPr>
        <p:spPr>
          <a:xfrm>
            <a:off x="344250" y="16616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ctr">
              <a:spcBef>
                <a:spcPts val="0"/>
              </a:spcBef>
              <a:spcAft>
                <a:spcPts val="0"/>
              </a:spcAft>
              <a:buNone/>
            </a:pPr>
            <a:r>
              <a:t/>
            </a:r>
            <a:endParaRPr sz="2300"/>
          </a:p>
          <a:p>
            <a:pPr indent="0" lvl="0" marL="0" rtl="0" algn="l">
              <a:spcBef>
                <a:spcPts val="0"/>
              </a:spcBef>
              <a:spcAft>
                <a:spcPts val="0"/>
              </a:spcAft>
              <a:buNone/>
            </a:pPr>
            <a:r>
              <a:t/>
            </a:r>
            <a:endParaRPr/>
          </a:p>
        </p:txBody>
      </p:sp>
      <p:sp>
        <p:nvSpPr>
          <p:cNvPr id="66" name="Google Shape;66;p14"/>
          <p:cNvSpPr txBox="1"/>
          <p:nvPr>
            <p:ph idx="1" type="subTitle"/>
          </p:nvPr>
        </p:nvSpPr>
        <p:spPr>
          <a:xfrm>
            <a:off x="4496500" y="16616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ctr">
              <a:spcBef>
                <a:spcPts val="0"/>
              </a:spcBef>
              <a:spcAft>
                <a:spcPts val="0"/>
              </a:spcAft>
              <a:buNone/>
            </a:pPr>
            <a:r>
              <a:t/>
            </a:r>
            <a:endParaRPr sz="2300"/>
          </a:p>
          <a:p>
            <a:pPr indent="0" lvl="0" marL="0" rtl="0" algn="l">
              <a:spcBef>
                <a:spcPts val="0"/>
              </a:spcBef>
              <a:spcAft>
                <a:spcPts val="0"/>
              </a:spcAft>
              <a:buNone/>
            </a:pPr>
            <a:r>
              <a:t/>
            </a:r>
            <a:endParaRPr/>
          </a:p>
        </p:txBody>
      </p:sp>
      <p:pic>
        <p:nvPicPr>
          <p:cNvPr id="67" name="Google Shape;67;p14"/>
          <p:cNvPicPr preferRelativeResize="0"/>
          <p:nvPr/>
        </p:nvPicPr>
        <p:blipFill>
          <a:blip r:embed="rId3">
            <a:alphaModFix/>
          </a:blip>
          <a:stretch>
            <a:fillRect/>
          </a:stretch>
        </p:blipFill>
        <p:spPr>
          <a:xfrm>
            <a:off x="4567164" y="2245963"/>
            <a:ext cx="3412176" cy="2077926"/>
          </a:xfrm>
          <a:prstGeom prst="rect">
            <a:avLst/>
          </a:prstGeom>
          <a:noFill/>
          <a:ln>
            <a:noFill/>
          </a:ln>
        </p:spPr>
      </p:pic>
      <p:pic>
        <p:nvPicPr>
          <p:cNvPr id="68" name="Google Shape;68;p14"/>
          <p:cNvPicPr preferRelativeResize="0"/>
          <p:nvPr/>
        </p:nvPicPr>
        <p:blipFill>
          <a:blip r:embed="rId4">
            <a:alphaModFix/>
          </a:blip>
          <a:stretch>
            <a:fillRect/>
          </a:stretch>
        </p:blipFill>
        <p:spPr>
          <a:xfrm>
            <a:off x="414913" y="2325258"/>
            <a:ext cx="3412176" cy="19193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72" name="Shape 72"/>
        <p:cNvGrpSpPr/>
        <p:nvPr/>
      </p:nvGrpSpPr>
      <p:grpSpPr>
        <a:xfrm>
          <a:off x="0" y="0"/>
          <a:ext cx="0" cy="0"/>
          <a:chOff x="0" y="0"/>
          <a:chExt cx="0" cy="0"/>
        </a:xfrm>
      </p:grpSpPr>
      <p:sp>
        <p:nvSpPr>
          <p:cNvPr id="73" name="Google Shape;73;p15"/>
          <p:cNvSpPr txBox="1"/>
          <p:nvPr>
            <p:ph type="ctrTitle"/>
          </p:nvPr>
        </p:nvSpPr>
        <p:spPr>
          <a:xfrm>
            <a:off x="344250" y="120350"/>
            <a:ext cx="845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OS Architecture of </a:t>
            </a:r>
            <a:r>
              <a:rPr lang="en" sz="2200"/>
              <a:t>Windows and MacOS Operating Systems</a:t>
            </a:r>
            <a:endParaRPr sz="2200"/>
          </a:p>
        </p:txBody>
      </p:sp>
      <p:sp>
        <p:nvSpPr>
          <p:cNvPr id="74" name="Google Shape;74;p15"/>
          <p:cNvSpPr txBox="1"/>
          <p:nvPr>
            <p:ph idx="1" type="subTitle"/>
          </p:nvPr>
        </p:nvSpPr>
        <p:spPr>
          <a:xfrm>
            <a:off x="344250" y="16616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ctr">
              <a:spcBef>
                <a:spcPts val="0"/>
              </a:spcBef>
              <a:spcAft>
                <a:spcPts val="0"/>
              </a:spcAft>
              <a:buNone/>
            </a:pPr>
            <a:r>
              <a:t/>
            </a:r>
            <a:endParaRPr sz="2300"/>
          </a:p>
          <a:p>
            <a:pPr indent="0" lvl="0" marL="0" rtl="0" algn="l">
              <a:spcBef>
                <a:spcPts val="0"/>
              </a:spcBef>
              <a:spcAft>
                <a:spcPts val="0"/>
              </a:spcAft>
              <a:buNone/>
            </a:pPr>
            <a:r>
              <a:t/>
            </a:r>
            <a:endParaRPr/>
          </a:p>
        </p:txBody>
      </p:sp>
      <p:sp>
        <p:nvSpPr>
          <p:cNvPr id="75" name="Google Shape;75;p15"/>
          <p:cNvSpPr txBox="1"/>
          <p:nvPr>
            <p:ph idx="1" type="subTitle"/>
          </p:nvPr>
        </p:nvSpPr>
        <p:spPr>
          <a:xfrm>
            <a:off x="4496500" y="16616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ctr">
              <a:spcBef>
                <a:spcPts val="0"/>
              </a:spcBef>
              <a:spcAft>
                <a:spcPts val="0"/>
              </a:spcAft>
              <a:buNone/>
            </a:pPr>
            <a:r>
              <a:t/>
            </a:r>
            <a:endParaRPr sz="2300"/>
          </a:p>
          <a:p>
            <a:pPr indent="0" lvl="0" marL="0" rtl="0" algn="l">
              <a:spcBef>
                <a:spcPts val="0"/>
              </a:spcBef>
              <a:spcAft>
                <a:spcPts val="0"/>
              </a:spcAft>
              <a:buNone/>
            </a:pPr>
            <a:r>
              <a:t/>
            </a:r>
            <a:endParaRPr/>
          </a:p>
        </p:txBody>
      </p:sp>
      <p:pic>
        <p:nvPicPr>
          <p:cNvPr id="76" name="Google Shape;76;p15"/>
          <p:cNvPicPr preferRelativeResize="0"/>
          <p:nvPr/>
        </p:nvPicPr>
        <p:blipFill>
          <a:blip r:embed="rId3">
            <a:alphaModFix/>
          </a:blip>
          <a:stretch>
            <a:fillRect/>
          </a:stretch>
        </p:blipFill>
        <p:spPr>
          <a:xfrm>
            <a:off x="803475" y="2251575"/>
            <a:ext cx="2635050" cy="2066700"/>
          </a:xfrm>
          <a:prstGeom prst="rect">
            <a:avLst/>
          </a:prstGeom>
          <a:noFill/>
          <a:ln>
            <a:noFill/>
          </a:ln>
        </p:spPr>
      </p:pic>
      <p:pic>
        <p:nvPicPr>
          <p:cNvPr id="77" name="Google Shape;77;p15"/>
          <p:cNvPicPr preferRelativeResize="0"/>
          <p:nvPr/>
        </p:nvPicPr>
        <p:blipFill>
          <a:blip r:embed="rId4">
            <a:alphaModFix/>
          </a:blip>
          <a:stretch>
            <a:fillRect/>
          </a:stretch>
        </p:blipFill>
        <p:spPr>
          <a:xfrm>
            <a:off x="4868313" y="2285253"/>
            <a:ext cx="2809875" cy="19993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81" name="Shape 81"/>
        <p:cNvGrpSpPr/>
        <p:nvPr/>
      </p:nvGrpSpPr>
      <p:grpSpPr>
        <a:xfrm>
          <a:off x="0" y="0"/>
          <a:ext cx="0" cy="0"/>
          <a:chOff x="0" y="0"/>
          <a:chExt cx="0" cy="0"/>
        </a:xfrm>
      </p:grpSpPr>
      <p:sp>
        <p:nvSpPr>
          <p:cNvPr id="82" name="Google Shape;82;p16"/>
          <p:cNvSpPr txBox="1"/>
          <p:nvPr>
            <p:ph type="ctrTitle"/>
          </p:nvPr>
        </p:nvSpPr>
        <p:spPr>
          <a:xfrm>
            <a:off x="344250" y="120350"/>
            <a:ext cx="845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Threading </a:t>
            </a:r>
            <a:r>
              <a:rPr lang="en" sz="2200"/>
              <a:t>Features</a:t>
            </a:r>
            <a:r>
              <a:rPr lang="en" sz="2200"/>
              <a:t> of </a:t>
            </a:r>
            <a:r>
              <a:rPr lang="en" sz="2200"/>
              <a:t>Windows and MacOS Operating Systems</a:t>
            </a:r>
            <a:endParaRPr sz="2200"/>
          </a:p>
        </p:txBody>
      </p:sp>
      <p:sp>
        <p:nvSpPr>
          <p:cNvPr id="83" name="Google Shape;83;p16"/>
          <p:cNvSpPr txBox="1"/>
          <p:nvPr>
            <p:ph idx="1" type="subTitle"/>
          </p:nvPr>
        </p:nvSpPr>
        <p:spPr>
          <a:xfrm>
            <a:off x="344250" y="1661625"/>
            <a:ext cx="3553500" cy="324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t/>
            </a:r>
            <a:endParaRPr sz="1400">
              <a:latin typeface="Playfair Display"/>
              <a:ea typeface="Playfair Display"/>
              <a:cs typeface="Playfair Display"/>
              <a:sym typeface="Playfair Display"/>
            </a:endParaRPr>
          </a:p>
          <a:p>
            <a:pPr indent="0" lvl="0" marL="0" rtl="0" algn="l">
              <a:lnSpc>
                <a:spcPct val="115000"/>
              </a:lnSpc>
              <a:spcBef>
                <a:spcPts val="0"/>
              </a:spcBef>
              <a:spcAft>
                <a:spcPts val="0"/>
              </a:spcAft>
              <a:buClr>
                <a:schemeClr val="dk2"/>
              </a:buClr>
              <a:buSzPts val="1100"/>
              <a:buFont typeface="Arial"/>
              <a:buNone/>
            </a:pPr>
            <a:r>
              <a:t/>
            </a:r>
            <a:endParaRPr sz="1400">
              <a:latin typeface="Playfair Display"/>
              <a:ea typeface="Playfair Display"/>
              <a:cs typeface="Playfair Display"/>
              <a:sym typeface="Playfair Display"/>
            </a:endParaRPr>
          </a:p>
          <a:p>
            <a:pPr indent="0" lvl="0" marL="228600" rtl="0" algn="l">
              <a:lnSpc>
                <a:spcPct val="115000"/>
              </a:lnSpc>
              <a:spcBef>
                <a:spcPts val="0"/>
              </a:spcBef>
              <a:spcAft>
                <a:spcPts val="0"/>
              </a:spcAft>
              <a:buNone/>
            </a:pPr>
            <a:r>
              <a:rPr lang="en" sz="1400">
                <a:latin typeface="Playfair Display"/>
                <a:ea typeface="Playfair Display"/>
                <a:cs typeface="Playfair Display"/>
                <a:sym typeface="Playfair Display"/>
              </a:rPr>
              <a:t>Threading is supported in MacOS. Every single application starts out with a single thread that will run the applications “main” function. The program will then spawn additional threads that all have their own call stack and will be scheduled separately from other threads by the kernel.</a:t>
            </a:r>
            <a:endParaRPr sz="1400">
              <a:latin typeface="Playfair Display"/>
              <a:ea typeface="Playfair Display"/>
              <a:cs typeface="Playfair Display"/>
              <a:sym typeface="Playfair Display"/>
            </a:endParaRPr>
          </a:p>
          <a:p>
            <a:pPr indent="0" lvl="0" marL="0" rtl="0" algn="just">
              <a:spcBef>
                <a:spcPts val="0"/>
              </a:spcBef>
              <a:spcAft>
                <a:spcPts val="0"/>
              </a:spcAft>
              <a:buClr>
                <a:schemeClr val="dk2"/>
              </a:buClr>
              <a:buSzPts val="1100"/>
              <a:buFont typeface="Arial"/>
              <a:buNone/>
            </a:pPr>
            <a:r>
              <a:t/>
            </a:r>
            <a:endParaRPr sz="1500"/>
          </a:p>
          <a:p>
            <a:pPr indent="0" lvl="0" marL="0" rtl="0" algn="l">
              <a:spcBef>
                <a:spcPts val="0"/>
              </a:spcBef>
              <a:spcAft>
                <a:spcPts val="0"/>
              </a:spcAft>
              <a:buClr>
                <a:schemeClr val="dk2"/>
              </a:buClr>
              <a:buSzPts val="1100"/>
              <a:buFont typeface="Arial"/>
              <a:buNone/>
            </a:pPr>
            <a:r>
              <a:t/>
            </a:r>
            <a:endParaRPr/>
          </a:p>
        </p:txBody>
      </p:sp>
      <p:sp>
        <p:nvSpPr>
          <p:cNvPr id="84" name="Google Shape;84;p16"/>
          <p:cNvSpPr txBox="1"/>
          <p:nvPr>
            <p:ph idx="1" type="subTitle"/>
          </p:nvPr>
        </p:nvSpPr>
        <p:spPr>
          <a:xfrm>
            <a:off x="4496500" y="1661625"/>
            <a:ext cx="3553500" cy="32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a:p>
            <a:pPr indent="0" lvl="0" marL="0" rtl="0" algn="l">
              <a:spcBef>
                <a:spcPts val="0"/>
              </a:spcBef>
              <a:spcAft>
                <a:spcPts val="0"/>
              </a:spcAft>
              <a:buNone/>
            </a:pPr>
            <a:r>
              <a:rPr lang="en" sz="1400">
                <a:latin typeface="Playfair Display"/>
                <a:ea typeface="Playfair Display"/>
                <a:cs typeface="Playfair Display"/>
                <a:sym typeface="Playfair Display"/>
              </a:rPr>
              <a:t>Windows support multiple threads, thread is the entity within a process that is scheduled for execution. Every thread in a process shares a virtual address space and system resources. A process starts with a single thread, but additional threads can be created from the other threads.  A thread is able to create a window, and a thread that creates a window also owns all of the associated message queue.</a:t>
            </a:r>
            <a:endParaRPr sz="2300"/>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88" name="Shape 88"/>
        <p:cNvGrpSpPr/>
        <p:nvPr/>
      </p:nvGrpSpPr>
      <p:grpSpPr>
        <a:xfrm>
          <a:off x="0" y="0"/>
          <a:ext cx="0" cy="0"/>
          <a:chOff x="0" y="0"/>
          <a:chExt cx="0" cy="0"/>
        </a:xfrm>
      </p:grpSpPr>
      <p:sp>
        <p:nvSpPr>
          <p:cNvPr id="89" name="Google Shape;89;p17"/>
          <p:cNvSpPr txBox="1"/>
          <p:nvPr>
            <p:ph type="ctrTitle"/>
          </p:nvPr>
        </p:nvSpPr>
        <p:spPr>
          <a:xfrm>
            <a:off x="344250" y="120350"/>
            <a:ext cx="845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Scheduling A</a:t>
            </a:r>
            <a:r>
              <a:rPr lang="en" sz="2200"/>
              <a:t>lgorithms</a:t>
            </a:r>
            <a:r>
              <a:rPr lang="en" sz="2200"/>
              <a:t> of</a:t>
            </a:r>
            <a:r>
              <a:rPr lang="en" sz="2200"/>
              <a:t> Windows and MacOS Operating Systems</a:t>
            </a:r>
            <a:endParaRPr sz="2200"/>
          </a:p>
        </p:txBody>
      </p:sp>
      <p:sp>
        <p:nvSpPr>
          <p:cNvPr id="90" name="Google Shape;90;p17"/>
          <p:cNvSpPr txBox="1"/>
          <p:nvPr>
            <p:ph idx="1" type="subTitle"/>
          </p:nvPr>
        </p:nvSpPr>
        <p:spPr>
          <a:xfrm>
            <a:off x="344250" y="1661625"/>
            <a:ext cx="3553500" cy="324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4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 sz="1400">
                <a:latin typeface="Playfair Display"/>
                <a:ea typeface="Playfair Display"/>
                <a:cs typeface="Playfair Display"/>
                <a:sym typeface="Playfair Display"/>
              </a:rPr>
              <a:t>MacOS uses a MultiLevel Feedback Queue as a scheduling algorithm with four different levels of priority: </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Real-Time Threads</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Kernel Mode Only Threads</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System-High Priority Threads</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Normal Threads</a:t>
            </a:r>
            <a:endParaRPr sz="1400">
              <a:latin typeface="Playfair Display"/>
              <a:ea typeface="Playfair Display"/>
              <a:cs typeface="Playfair Display"/>
              <a:sym typeface="Playfair Display"/>
            </a:endParaRPr>
          </a:p>
          <a:p>
            <a:pPr indent="0" lvl="0" marL="0" rtl="0" algn="just">
              <a:spcBef>
                <a:spcPts val="0"/>
              </a:spcBef>
              <a:spcAft>
                <a:spcPts val="0"/>
              </a:spcAft>
              <a:buNone/>
            </a:pPr>
            <a:r>
              <a:t/>
            </a:r>
            <a:endParaRPr sz="1500"/>
          </a:p>
          <a:p>
            <a:pPr indent="0" lvl="0" marL="0" rtl="0" algn="l">
              <a:spcBef>
                <a:spcPts val="0"/>
              </a:spcBef>
              <a:spcAft>
                <a:spcPts val="0"/>
              </a:spcAft>
              <a:buNone/>
            </a:pPr>
            <a:r>
              <a:t/>
            </a:r>
            <a:endParaRPr/>
          </a:p>
        </p:txBody>
      </p:sp>
      <p:sp>
        <p:nvSpPr>
          <p:cNvPr id="91" name="Google Shape;91;p17"/>
          <p:cNvSpPr txBox="1"/>
          <p:nvPr>
            <p:ph idx="1" type="subTitle"/>
          </p:nvPr>
        </p:nvSpPr>
        <p:spPr>
          <a:xfrm>
            <a:off x="4496500" y="1661625"/>
            <a:ext cx="3553500" cy="324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4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 sz="1400">
                <a:latin typeface="Playfair Display"/>
                <a:ea typeface="Playfair Display"/>
                <a:cs typeface="Playfair Display"/>
                <a:sym typeface="Playfair Display"/>
              </a:rPr>
              <a:t>Windows also uses a </a:t>
            </a:r>
            <a:r>
              <a:rPr lang="en" sz="1400">
                <a:latin typeface="Playfair Display"/>
                <a:ea typeface="Playfair Display"/>
                <a:cs typeface="Playfair Display"/>
                <a:sym typeface="Playfair Display"/>
              </a:rPr>
              <a:t>MultiLevel Feedback Queue as a scheduling algorithm but has 32 priority levels:</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Char char="●"/>
            </a:pPr>
            <a:r>
              <a:rPr lang="en" sz="1400">
                <a:latin typeface="Playfair Display"/>
                <a:ea typeface="Playfair Display"/>
                <a:cs typeface="Playfair Display"/>
                <a:sym typeface="Playfair Display"/>
              </a:rPr>
              <a:t> Levels 0-15 are have threads with Normal priority. Level 0 is used solely for memory management </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Char char="●"/>
            </a:pPr>
            <a:r>
              <a:rPr lang="en" sz="1400">
                <a:latin typeface="Playfair Display"/>
                <a:ea typeface="Playfair Display"/>
                <a:cs typeface="Playfair Display"/>
                <a:sym typeface="Playfair Display"/>
              </a:rPr>
              <a:t>Levels 16-31 have real-time priority and are all above threads 0-15</a:t>
            </a:r>
            <a:endParaRPr sz="1400">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95" name="Shape 95"/>
        <p:cNvGrpSpPr/>
        <p:nvPr/>
      </p:nvGrpSpPr>
      <p:grpSpPr>
        <a:xfrm>
          <a:off x="0" y="0"/>
          <a:ext cx="0" cy="0"/>
          <a:chOff x="0" y="0"/>
          <a:chExt cx="0" cy="0"/>
        </a:xfrm>
      </p:grpSpPr>
      <p:sp>
        <p:nvSpPr>
          <p:cNvPr id="96" name="Google Shape;96;p18"/>
          <p:cNvSpPr txBox="1"/>
          <p:nvPr>
            <p:ph type="ctrTitle"/>
          </p:nvPr>
        </p:nvSpPr>
        <p:spPr>
          <a:xfrm>
            <a:off x="344250" y="120350"/>
            <a:ext cx="845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Synchronization Techniques of </a:t>
            </a:r>
            <a:r>
              <a:rPr lang="en" sz="2200"/>
              <a:t>Windows and MacOS Operating Systems</a:t>
            </a:r>
            <a:endParaRPr sz="2200"/>
          </a:p>
        </p:txBody>
      </p:sp>
      <p:sp>
        <p:nvSpPr>
          <p:cNvPr id="97" name="Google Shape;97;p18"/>
          <p:cNvSpPr txBox="1"/>
          <p:nvPr>
            <p:ph idx="1" type="subTitle"/>
          </p:nvPr>
        </p:nvSpPr>
        <p:spPr>
          <a:xfrm>
            <a:off x="344250" y="16616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l">
              <a:lnSpc>
                <a:spcPct val="115000"/>
              </a:lnSpc>
              <a:spcBef>
                <a:spcPts val="0"/>
              </a:spcBef>
              <a:spcAft>
                <a:spcPts val="0"/>
              </a:spcAft>
              <a:buClr>
                <a:schemeClr val="dk2"/>
              </a:buClr>
              <a:buSzPts val="1100"/>
              <a:buFont typeface="Arial"/>
              <a:buNone/>
            </a:pPr>
            <a:r>
              <a:t/>
            </a:r>
            <a:endParaRPr sz="1400">
              <a:latin typeface="Playfair Display"/>
              <a:ea typeface="Playfair Display"/>
              <a:cs typeface="Playfair Display"/>
              <a:sym typeface="Playfair Display"/>
            </a:endParaRPr>
          </a:p>
          <a:p>
            <a:pPr indent="0" lvl="0" marL="0" rtl="0" algn="l">
              <a:lnSpc>
                <a:spcPct val="115000"/>
              </a:lnSpc>
              <a:spcBef>
                <a:spcPts val="0"/>
              </a:spcBef>
              <a:spcAft>
                <a:spcPts val="0"/>
              </a:spcAft>
              <a:buClr>
                <a:schemeClr val="dk2"/>
              </a:buClr>
              <a:buSzPts val="1100"/>
              <a:buFont typeface="Arial"/>
              <a:buNone/>
            </a:pPr>
            <a:r>
              <a:rPr lang="en" sz="1400">
                <a:latin typeface="Playfair Display"/>
                <a:ea typeface="Playfair Display"/>
                <a:cs typeface="Playfair Display"/>
                <a:sym typeface="Playfair Display"/>
              </a:rPr>
              <a:t>MacOS uses different forms of synchronization for when it performs CPU Scheduling : </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Spinlock</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Mutex</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Read-Write Lock</a:t>
            </a:r>
            <a:endParaRPr sz="1400">
              <a:latin typeface="Playfair Display"/>
              <a:ea typeface="Playfair Display"/>
              <a:cs typeface="Playfair Display"/>
              <a:sym typeface="Playfair Display"/>
            </a:endParaRPr>
          </a:p>
          <a:p>
            <a:pPr indent="-317500" lvl="0" marL="457200" rtl="0" algn="l">
              <a:lnSpc>
                <a:spcPct val="115000"/>
              </a:lnSpc>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Semaphores</a:t>
            </a:r>
            <a:endParaRPr sz="2300"/>
          </a:p>
          <a:p>
            <a:pPr indent="0" lvl="0" marL="0" rtl="0" algn="l">
              <a:spcBef>
                <a:spcPts val="0"/>
              </a:spcBef>
              <a:spcAft>
                <a:spcPts val="0"/>
              </a:spcAft>
              <a:buNone/>
            </a:pPr>
            <a:r>
              <a:t/>
            </a:r>
            <a:endParaRPr/>
          </a:p>
        </p:txBody>
      </p:sp>
      <p:sp>
        <p:nvSpPr>
          <p:cNvPr id="98" name="Google Shape;98;p18"/>
          <p:cNvSpPr txBox="1"/>
          <p:nvPr>
            <p:ph idx="1" type="subTitle"/>
          </p:nvPr>
        </p:nvSpPr>
        <p:spPr>
          <a:xfrm>
            <a:off x="4496500" y="16616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ctr">
              <a:spcBef>
                <a:spcPts val="0"/>
              </a:spcBef>
              <a:spcAft>
                <a:spcPts val="0"/>
              </a:spcAft>
              <a:buNone/>
            </a:pPr>
            <a:r>
              <a:t/>
            </a:r>
            <a:endParaRPr sz="2300"/>
          </a:p>
          <a:p>
            <a:pPr indent="0" lvl="0" marL="0" rtl="0" algn="l">
              <a:spcBef>
                <a:spcPts val="0"/>
              </a:spcBef>
              <a:spcAft>
                <a:spcPts val="0"/>
              </a:spcAft>
              <a:buNone/>
            </a:pPr>
            <a:r>
              <a:t/>
            </a:r>
            <a:endParaRPr/>
          </a:p>
        </p:txBody>
      </p:sp>
      <p:pic>
        <p:nvPicPr>
          <p:cNvPr id="99" name="Google Shape;99;p18"/>
          <p:cNvPicPr preferRelativeResize="0"/>
          <p:nvPr/>
        </p:nvPicPr>
        <p:blipFill>
          <a:blip r:embed="rId3">
            <a:alphaModFix/>
          </a:blip>
          <a:stretch>
            <a:fillRect/>
          </a:stretch>
        </p:blipFill>
        <p:spPr>
          <a:xfrm>
            <a:off x="4496500" y="1963707"/>
            <a:ext cx="3553501" cy="23690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103" name="Shape 103"/>
        <p:cNvGrpSpPr/>
        <p:nvPr/>
      </p:nvGrpSpPr>
      <p:grpSpPr>
        <a:xfrm>
          <a:off x="0" y="0"/>
          <a:ext cx="0" cy="0"/>
          <a:chOff x="0" y="0"/>
          <a:chExt cx="0" cy="0"/>
        </a:xfrm>
      </p:grpSpPr>
      <p:sp>
        <p:nvSpPr>
          <p:cNvPr id="104" name="Google Shape;104;p19"/>
          <p:cNvSpPr txBox="1"/>
          <p:nvPr>
            <p:ph type="ctrTitle"/>
          </p:nvPr>
        </p:nvSpPr>
        <p:spPr>
          <a:xfrm>
            <a:off x="344250" y="120350"/>
            <a:ext cx="845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Memory Organization and Management of </a:t>
            </a:r>
            <a:r>
              <a:rPr lang="en" sz="2200"/>
              <a:t>Windows and MacOS Operating Systems</a:t>
            </a:r>
            <a:endParaRPr sz="2200"/>
          </a:p>
        </p:txBody>
      </p:sp>
      <p:sp>
        <p:nvSpPr>
          <p:cNvPr id="105" name="Google Shape;105;p19"/>
          <p:cNvSpPr txBox="1"/>
          <p:nvPr>
            <p:ph idx="1" type="subTitle"/>
          </p:nvPr>
        </p:nvSpPr>
        <p:spPr>
          <a:xfrm>
            <a:off x="344250" y="1661625"/>
            <a:ext cx="3553500" cy="32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a:p>
            <a:pPr indent="0" lvl="0" marL="228600" rtl="0" algn="l">
              <a:lnSpc>
                <a:spcPct val="115000"/>
              </a:lnSpc>
              <a:spcBef>
                <a:spcPts val="0"/>
              </a:spcBef>
              <a:spcAft>
                <a:spcPts val="0"/>
              </a:spcAft>
              <a:buClr>
                <a:schemeClr val="dk2"/>
              </a:buClr>
              <a:buSzPts val="1100"/>
              <a:buFont typeface="Arial"/>
              <a:buNone/>
            </a:pPr>
            <a:r>
              <a:rPr lang="en" sz="1400">
                <a:latin typeface="Playfair Display"/>
                <a:ea typeface="Playfair Display"/>
                <a:cs typeface="Playfair Display"/>
                <a:sym typeface="Playfair Display"/>
              </a:rPr>
              <a:t>Virtual Memory is used greatly in the MacOS when it comes to the aspect of managing and organizing memory. The VM consists of address spaces and minimizing those contents at the higher level and also consists of memory objects with their own owners and protections at the lower level. </a:t>
            </a:r>
            <a:endParaRPr/>
          </a:p>
        </p:txBody>
      </p:sp>
      <p:sp>
        <p:nvSpPr>
          <p:cNvPr id="106" name="Google Shape;106;p19"/>
          <p:cNvSpPr txBox="1"/>
          <p:nvPr>
            <p:ph idx="1" type="subTitle"/>
          </p:nvPr>
        </p:nvSpPr>
        <p:spPr>
          <a:xfrm>
            <a:off x="4496500" y="16616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l">
              <a:lnSpc>
                <a:spcPct val="115000"/>
              </a:lnSpc>
              <a:spcBef>
                <a:spcPts val="0"/>
              </a:spcBef>
              <a:spcAft>
                <a:spcPts val="0"/>
              </a:spcAft>
              <a:buClr>
                <a:schemeClr val="dk2"/>
              </a:buClr>
              <a:buSzPts val="1100"/>
              <a:buFont typeface="Arial"/>
              <a:buNone/>
            </a:pPr>
            <a:r>
              <a:rPr lang="en" sz="1400">
                <a:latin typeface="Playfair Display"/>
                <a:ea typeface="Playfair Display"/>
                <a:cs typeface="Playfair Display"/>
                <a:sym typeface="Playfair Display"/>
              </a:rPr>
              <a:t>For Windows memory management is taken care by the memory manager, which implements virtual memory and provides a set of services such as memory mapped files, large memory support, and support for cache manager. Each process on 32-bit Microsoft Windows has its own virtual address space that enables addressing up to 4 gigabytes of memory.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110" name="Shape 110"/>
        <p:cNvGrpSpPr/>
        <p:nvPr/>
      </p:nvGrpSpPr>
      <p:grpSpPr>
        <a:xfrm>
          <a:off x="0" y="0"/>
          <a:ext cx="0" cy="0"/>
          <a:chOff x="0" y="0"/>
          <a:chExt cx="0" cy="0"/>
        </a:xfrm>
      </p:grpSpPr>
      <p:sp>
        <p:nvSpPr>
          <p:cNvPr id="111" name="Google Shape;111;p20"/>
          <p:cNvSpPr txBox="1"/>
          <p:nvPr>
            <p:ph type="ctrTitle"/>
          </p:nvPr>
        </p:nvSpPr>
        <p:spPr>
          <a:xfrm>
            <a:off x="344250" y="120350"/>
            <a:ext cx="845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I/O</a:t>
            </a:r>
            <a:r>
              <a:rPr lang="en" sz="2200"/>
              <a:t> Management of Windows and MacOS Operating Systems</a:t>
            </a:r>
            <a:endParaRPr sz="2200"/>
          </a:p>
        </p:txBody>
      </p:sp>
      <p:sp>
        <p:nvSpPr>
          <p:cNvPr id="112" name="Google Shape;112;p20"/>
          <p:cNvSpPr txBox="1"/>
          <p:nvPr>
            <p:ph idx="1" type="subTitle"/>
          </p:nvPr>
        </p:nvSpPr>
        <p:spPr>
          <a:xfrm>
            <a:off x="344250" y="16616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ctr">
              <a:spcBef>
                <a:spcPts val="0"/>
              </a:spcBef>
              <a:spcAft>
                <a:spcPts val="0"/>
              </a:spcAft>
              <a:buNone/>
            </a:pPr>
            <a:r>
              <a:t/>
            </a:r>
            <a:endParaRPr sz="2300"/>
          </a:p>
          <a:p>
            <a:pPr indent="0" lvl="0" marL="0" rtl="0" algn="l">
              <a:spcBef>
                <a:spcPts val="0"/>
              </a:spcBef>
              <a:spcAft>
                <a:spcPts val="0"/>
              </a:spcAft>
              <a:buNone/>
            </a:pPr>
            <a:r>
              <a:t/>
            </a:r>
            <a:endParaRPr/>
          </a:p>
        </p:txBody>
      </p:sp>
      <p:sp>
        <p:nvSpPr>
          <p:cNvPr id="113" name="Google Shape;113;p20"/>
          <p:cNvSpPr txBox="1"/>
          <p:nvPr>
            <p:ph idx="1" type="subTitle"/>
          </p:nvPr>
        </p:nvSpPr>
        <p:spPr>
          <a:xfrm>
            <a:off x="4496500" y="17319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ctr">
              <a:spcBef>
                <a:spcPts val="0"/>
              </a:spcBef>
              <a:spcAft>
                <a:spcPts val="0"/>
              </a:spcAft>
              <a:buNone/>
            </a:pPr>
            <a:r>
              <a:t/>
            </a:r>
            <a:endParaRPr sz="2300"/>
          </a:p>
          <a:p>
            <a:pPr indent="0" lvl="0" marL="0" rtl="0" algn="l">
              <a:spcBef>
                <a:spcPts val="0"/>
              </a:spcBef>
              <a:spcAft>
                <a:spcPts val="0"/>
              </a:spcAft>
              <a:buNone/>
            </a:pPr>
            <a:r>
              <a:t/>
            </a:r>
            <a:endParaRPr/>
          </a:p>
        </p:txBody>
      </p:sp>
      <p:pic>
        <p:nvPicPr>
          <p:cNvPr id="114" name="Google Shape;114;p20"/>
          <p:cNvPicPr preferRelativeResize="0"/>
          <p:nvPr/>
        </p:nvPicPr>
        <p:blipFill>
          <a:blip r:embed="rId3">
            <a:alphaModFix/>
          </a:blip>
          <a:stretch>
            <a:fillRect/>
          </a:stretch>
        </p:blipFill>
        <p:spPr>
          <a:xfrm>
            <a:off x="4787012" y="1802137"/>
            <a:ext cx="2972474" cy="2965575"/>
          </a:xfrm>
          <a:prstGeom prst="rect">
            <a:avLst/>
          </a:prstGeom>
          <a:noFill/>
          <a:ln>
            <a:noFill/>
          </a:ln>
        </p:spPr>
      </p:pic>
      <p:pic>
        <p:nvPicPr>
          <p:cNvPr id="115" name="Google Shape;115;p20"/>
          <p:cNvPicPr preferRelativeResize="0"/>
          <p:nvPr/>
        </p:nvPicPr>
        <p:blipFill>
          <a:blip r:embed="rId4">
            <a:alphaModFix/>
          </a:blip>
          <a:stretch>
            <a:fillRect/>
          </a:stretch>
        </p:blipFill>
        <p:spPr>
          <a:xfrm>
            <a:off x="407600" y="2311289"/>
            <a:ext cx="3426800" cy="1947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119" name="Shape 119"/>
        <p:cNvGrpSpPr/>
        <p:nvPr/>
      </p:nvGrpSpPr>
      <p:grpSpPr>
        <a:xfrm>
          <a:off x="0" y="0"/>
          <a:ext cx="0" cy="0"/>
          <a:chOff x="0" y="0"/>
          <a:chExt cx="0" cy="0"/>
        </a:xfrm>
      </p:grpSpPr>
      <p:sp>
        <p:nvSpPr>
          <p:cNvPr id="120" name="Google Shape;120;p21"/>
          <p:cNvSpPr txBox="1"/>
          <p:nvPr>
            <p:ph type="ctrTitle"/>
          </p:nvPr>
        </p:nvSpPr>
        <p:spPr>
          <a:xfrm>
            <a:off x="344250" y="120350"/>
            <a:ext cx="84555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Refrerences</a:t>
            </a:r>
            <a:endParaRPr sz="2200"/>
          </a:p>
        </p:txBody>
      </p:sp>
      <p:sp>
        <p:nvSpPr>
          <p:cNvPr id="121" name="Google Shape;121;p21"/>
          <p:cNvSpPr txBox="1"/>
          <p:nvPr>
            <p:ph idx="1" type="subTitle"/>
          </p:nvPr>
        </p:nvSpPr>
        <p:spPr>
          <a:xfrm>
            <a:off x="344250" y="1661625"/>
            <a:ext cx="3553500" cy="324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 sz="900">
                <a:latin typeface="Playfair Display"/>
                <a:ea typeface="Playfair Display"/>
                <a:cs typeface="Playfair Display"/>
                <a:sym typeface="Playfair Display"/>
              </a:rPr>
              <a:t>Stallings, William. “The Windows Operating System .” Rossano, Prentice Hall, 2008, rossano.pro.br/fatec/cursos/soii/Windows.pdf</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 sz="900">
                <a:latin typeface="Playfair Display"/>
                <a:ea typeface="Playfair Display"/>
                <a:cs typeface="Playfair Display"/>
                <a:sym typeface="Playfair Display"/>
              </a:rPr>
              <a:t>Gerbarg, Louis G. “Advanced Synchronization in Mac OS X: Extending Unix to SMP and Real-Time.” USENIX, BDSCon, 5 Dec. 2001, </a:t>
            </a:r>
            <a:r>
              <a:rPr lang="en" sz="900" u="sng">
                <a:solidFill>
                  <a:schemeClr val="hlink"/>
                </a:solidFill>
                <a:latin typeface="Playfair Display"/>
                <a:ea typeface="Playfair Display"/>
                <a:cs typeface="Playfair Display"/>
                <a:sym typeface="Playfair Display"/>
                <a:hlinkClick r:id="rId3"/>
              </a:rPr>
              <a:t>www.usenix.org/legacy/event/bsdcon02/full_papers/gerbarg/gerbarg_html/</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 sz="900">
                <a:latin typeface="Playfair Display"/>
                <a:ea typeface="Playfair Display"/>
                <a:cs typeface="Playfair Display"/>
                <a:sym typeface="Playfair Display"/>
              </a:rPr>
              <a:t>Case, Andrew, and Ryan D Maggio. “Memory Analysis of MacOS Page Queues.” Science Direct, DFRWS USA, July 2020, www.sciencedirect.com/science/article/pii/S2666281720302535</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900">
              <a:latin typeface="Playfair Display"/>
              <a:ea typeface="Playfair Display"/>
              <a:cs typeface="Playfair Display"/>
              <a:sym typeface="Playfair Display"/>
            </a:endParaRPr>
          </a:p>
          <a:p>
            <a:pPr indent="0" lvl="0" marL="0" rtl="0" algn="ctr">
              <a:spcBef>
                <a:spcPts val="0"/>
              </a:spcBef>
              <a:spcAft>
                <a:spcPts val="0"/>
              </a:spcAft>
              <a:buNone/>
            </a:pPr>
            <a:r>
              <a:t/>
            </a:r>
            <a:endParaRPr sz="1800"/>
          </a:p>
          <a:p>
            <a:pPr indent="0" lvl="0" marL="0" rtl="0" algn="l">
              <a:spcBef>
                <a:spcPts val="0"/>
              </a:spcBef>
              <a:spcAft>
                <a:spcPts val="0"/>
              </a:spcAft>
              <a:buNone/>
            </a:pPr>
            <a:r>
              <a:t/>
            </a:r>
            <a:endParaRPr/>
          </a:p>
        </p:txBody>
      </p:sp>
      <p:sp>
        <p:nvSpPr>
          <p:cNvPr id="122" name="Google Shape;122;p21"/>
          <p:cNvSpPr txBox="1"/>
          <p:nvPr>
            <p:ph idx="1" type="subTitle"/>
          </p:nvPr>
        </p:nvSpPr>
        <p:spPr>
          <a:xfrm>
            <a:off x="4496500" y="1661625"/>
            <a:ext cx="3553500" cy="32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p>
          <a:p>
            <a:pPr indent="0" lvl="0" marL="0" rtl="0" algn="l">
              <a:lnSpc>
                <a:spcPct val="115000"/>
              </a:lnSpc>
              <a:spcBef>
                <a:spcPts val="0"/>
              </a:spcBef>
              <a:spcAft>
                <a:spcPts val="0"/>
              </a:spcAft>
              <a:buNone/>
            </a:pPr>
            <a:r>
              <a:rPr lang="en" sz="900">
                <a:latin typeface="Playfair Display"/>
                <a:ea typeface="Playfair Display"/>
                <a:cs typeface="Playfair Display"/>
                <a:sym typeface="Playfair Display"/>
              </a:rPr>
              <a:t>Case, Andrew, and Ryan D Maggio. “Memory Analysis of MacOS Page Queues.” Science Direct, DFRWS USA, July 2020, </a:t>
            </a:r>
            <a:r>
              <a:rPr lang="en" sz="900" u="sng">
                <a:solidFill>
                  <a:schemeClr val="hlink"/>
                </a:solidFill>
                <a:latin typeface="Playfair Display"/>
                <a:ea typeface="Playfair Display"/>
                <a:cs typeface="Playfair Display"/>
                <a:sym typeface="Playfair Display"/>
                <a:hlinkClick r:id="rId4"/>
              </a:rPr>
              <a:t>www.sciencedirect.com/science/article/pii/S2666281720302535</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 sz="900">
                <a:latin typeface="Playfair Display"/>
                <a:ea typeface="Playfair Display"/>
                <a:cs typeface="Playfair Display"/>
                <a:sym typeface="Playfair Display"/>
              </a:rPr>
              <a:t>“Windows Kernel-Mode I/O Manager - Windows Drivers.” Microsoft Docs, 17 Oct. 2018, docs.microsoft.com/en-us/windows-hardware/drivers/kernel/windows-kernel-mode-i-o-manager</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900">
              <a:latin typeface="Playfair Display"/>
              <a:ea typeface="Playfair Display"/>
              <a:cs typeface="Playfair Display"/>
              <a:sym typeface="Playfair Display"/>
            </a:endParaRPr>
          </a:p>
          <a:p>
            <a:pPr indent="0" lvl="0" marL="0" rtl="0" algn="l">
              <a:lnSpc>
                <a:spcPct val="115000"/>
              </a:lnSpc>
              <a:spcBef>
                <a:spcPts val="0"/>
              </a:spcBef>
              <a:spcAft>
                <a:spcPts val="0"/>
              </a:spcAft>
              <a:buClr>
                <a:schemeClr val="dk2"/>
              </a:buClr>
              <a:buSzPts val="1100"/>
              <a:buFont typeface="Arial"/>
              <a:buNone/>
            </a:pPr>
            <a:r>
              <a:rPr lang="en" sz="900">
                <a:latin typeface="Playfair Display"/>
                <a:ea typeface="Playfair Display"/>
                <a:cs typeface="Playfair Display"/>
                <a:sym typeface="Playfair Display"/>
              </a:rPr>
              <a:t>“Kernel Programming Guide.” Kernel Architecture Overview, Apple, 8 Aug. 2013, developer.apple.com/library/archive/documentation/Darwin/Conceptual/KernelProgramming/Architecture/Architecture.html. </a:t>
            </a:r>
            <a:endParaRPr sz="900">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